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3" r:id="rId3"/>
    <p:sldId id="271" r:id="rId4"/>
    <p:sldId id="278" r:id="rId5"/>
    <p:sldId id="272" r:id="rId6"/>
    <p:sldId id="259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77" r:id="rId16"/>
    <p:sldId id="274" r:id="rId17"/>
    <p:sldId id="273" r:id="rId18"/>
    <p:sldId id="275" r:id="rId19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19">
          <p15:clr>
            <a:srgbClr val="A4A3A4"/>
          </p15:clr>
        </p15:guide>
        <p15:guide id="2" orient="horz" pos="147">
          <p15:clr>
            <a:srgbClr val="A4A3A4"/>
          </p15:clr>
        </p15:guide>
        <p15:guide id="3" orient="horz">
          <p15:clr>
            <a:srgbClr val="A4A3A4"/>
          </p15:clr>
        </p15:guide>
        <p15:guide id="4" orient="horz" pos="3756">
          <p15:clr>
            <a:srgbClr val="A4A3A4"/>
          </p15:clr>
        </p15:guide>
        <p15:guide id="5" pos="339">
          <p15:clr>
            <a:srgbClr val="A4A3A4"/>
          </p15:clr>
        </p15:guide>
        <p15:guide id="6" pos="56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9C35"/>
    <a:srgbClr val="FFFFFF"/>
    <a:srgbClr val="34B233"/>
    <a:srgbClr val="000000"/>
    <a:srgbClr val="292929"/>
    <a:srgbClr val="D5D2CA"/>
    <a:srgbClr val="005172"/>
    <a:srgbClr val="6A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8034E78-7F5D-4C2E-B375-FC64B27BC917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38B1855-1B75-4FBE-930C-398BA8C253C6}" styleName="Stijl, thema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034E78-7F5D-4C2E-B375-FC64B27BC917}" styleName="Stijl, donker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Stijl, donker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8603FDC-E32A-4AB5-989C-0864C3EAD2B8}" styleName="Stijl, thema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344D84-9AFB-497E-A393-DC336BA19D2E}" styleName="Stijl, gemiddeld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Stijl, gemiddeld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Stijl, gemiddeld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Stijl, gemiddeld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ijl, gemiddeld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Stijl, licht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Stijl, gemiddeld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FD4443E-F989-4FC4-A0C8-D5A2AF1F390B}" styleName="Stijl, donker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ijl, donker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ijl, donker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Stijl, donker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Stijl, donker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Stijl, gemiddeld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Stijl, gemiddeld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6" d="100"/>
          <a:sy n="86" d="100"/>
        </p:scale>
        <p:origin x="1354" y="67"/>
      </p:cViewPr>
      <p:guideLst>
        <p:guide orient="horz" pos="1219"/>
        <p:guide orient="horz" pos="147"/>
        <p:guide orient="horz"/>
        <p:guide orient="horz" pos="3756"/>
        <p:guide pos="339"/>
        <p:guide pos="563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77C93-F9CF-4927-9F50-055434CC2C4C}" type="datetimeFigureOut">
              <a:rPr lang="nl-NL" smtClean="0"/>
              <a:t>7-7-2022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4D53B-2A5F-46DB-9092-7AB52C1222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5863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30188"/>
            <a:ext cx="8442796" cy="839787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76508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ijdelijke aanduiding voor afbeelding 24"/>
          <p:cNvSpPr>
            <a:spLocks noGrp="1" noChangeAspect="1"/>
          </p:cNvSpPr>
          <p:nvPr>
            <p:ph type="pic" sz="quarter" idx="19"/>
          </p:nvPr>
        </p:nvSpPr>
        <p:spPr bwMode="auto">
          <a:xfrm>
            <a:off x="6308818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auto">
          <a:xfrm>
            <a:off x="4714655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120492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485775" y="1616400"/>
            <a:ext cx="8447088" cy="371475"/>
          </a:xfrm>
          <a:prstGeom prst="rect">
            <a:avLst/>
          </a:prstGeom>
          <a:noFill/>
          <a:ln>
            <a:noFill/>
          </a:ln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Ondertitel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478633" y="2262386"/>
            <a:ext cx="8447087" cy="371475"/>
          </a:xfrm>
          <a:prstGeom prst="rect">
            <a:avLst/>
          </a:prstGeom>
          <a:noFill/>
          <a:ln>
            <a:noFill/>
          </a:ln>
        </p:spPr>
        <p:txBody>
          <a:bodyPr lIns="36000" rIns="90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Datum, Auteursnaam</a:t>
            </a:r>
          </a:p>
        </p:txBody>
      </p:sp>
    </p:spTree>
    <p:extLst>
      <p:ext uri="{BB962C8B-B14F-4D97-AF65-F5344CB8AC3E}">
        <p14:creationId xmlns:p14="http://schemas.microsoft.com/office/powerpoint/2010/main" val="4239833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vierkant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38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900006" y="226800"/>
            <a:ext cx="5040000" cy="57358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2" y="1840012"/>
            <a:ext cx="3276600" cy="4122638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0723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oto's met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7619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4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3418212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8"/>
          </p:nvPr>
        </p:nvSpPr>
        <p:spPr>
          <a:xfrm>
            <a:off x="6298805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9"/>
          </p:nvPr>
        </p:nvSpPr>
        <p:spPr>
          <a:xfrm>
            <a:off x="490538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modelstijl</a:t>
            </a:r>
          </a:p>
        </p:txBody>
      </p:sp>
      <p:sp>
        <p:nvSpPr>
          <p:cNvPr id="8" name="Tijdelijke aanduiding voor tekst 6"/>
          <p:cNvSpPr>
            <a:spLocks noGrp="1"/>
          </p:cNvSpPr>
          <p:nvPr>
            <p:ph type="body" sz="quarter" idx="20"/>
          </p:nvPr>
        </p:nvSpPr>
        <p:spPr>
          <a:xfrm>
            <a:off x="3366170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modelstijl</a:t>
            </a:r>
          </a:p>
        </p:txBody>
      </p:sp>
      <p:sp>
        <p:nvSpPr>
          <p:cNvPr id="9" name="Tijdelijke aanduiding voor tekst 6"/>
          <p:cNvSpPr>
            <a:spLocks noGrp="1"/>
          </p:cNvSpPr>
          <p:nvPr>
            <p:ph type="body" sz="quarter" idx="21"/>
          </p:nvPr>
        </p:nvSpPr>
        <p:spPr>
          <a:xfrm>
            <a:off x="6241802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modelstijl</a:t>
            </a:r>
          </a:p>
        </p:txBody>
      </p:sp>
      <p:sp>
        <p:nvSpPr>
          <p:cNvPr id="10" name="Tijdelijke aanduiding voor tekst 6"/>
          <p:cNvSpPr>
            <a:spLocks noGrp="1"/>
          </p:cNvSpPr>
          <p:nvPr>
            <p:ph type="body" sz="quarter" idx="22"/>
          </p:nvPr>
        </p:nvSpPr>
        <p:spPr>
          <a:xfrm>
            <a:off x="490538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modelstijl</a:t>
            </a:r>
          </a:p>
        </p:txBody>
      </p:sp>
      <p:sp>
        <p:nvSpPr>
          <p:cNvPr id="11" name="Tijdelijke aanduiding voor tekst 6"/>
          <p:cNvSpPr>
            <a:spLocks noGrp="1"/>
          </p:cNvSpPr>
          <p:nvPr>
            <p:ph type="body" sz="quarter" idx="23"/>
          </p:nvPr>
        </p:nvSpPr>
        <p:spPr>
          <a:xfrm>
            <a:off x="3365675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modelstijl</a:t>
            </a:r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24"/>
          </p:nvPr>
        </p:nvSpPr>
        <p:spPr>
          <a:xfrm>
            <a:off x="6241802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modelstijl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1031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2 vierkante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6399" y="1929600"/>
            <a:ext cx="4104000" cy="4027383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929600"/>
            <a:ext cx="4104000" cy="40330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32627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grot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6400" y="1402557"/>
            <a:ext cx="8402400" cy="45529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8015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taande foto's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/>
          </p:cNvSpPr>
          <p:nvPr>
            <p:ph type="pic" sz="quarter" idx="16"/>
          </p:nvPr>
        </p:nvSpPr>
        <p:spPr>
          <a:xfrm>
            <a:off x="536400" y="233362"/>
            <a:ext cx="4011352" cy="57204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afbeelding 24"/>
          <p:cNvSpPr>
            <a:spLocks noGrp="1"/>
          </p:cNvSpPr>
          <p:nvPr>
            <p:ph type="pic" sz="quarter" idx="17"/>
          </p:nvPr>
        </p:nvSpPr>
        <p:spPr>
          <a:xfrm>
            <a:off x="4827265" y="233362"/>
            <a:ext cx="4104000" cy="571955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4470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gray">
          <a:xfrm>
            <a:off x="0" y="0"/>
            <a:ext cx="9143999" cy="685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 bwMode="white">
          <a:xfrm>
            <a:off x="491642" y="230188"/>
            <a:ext cx="8442796" cy="840125"/>
          </a:xfrm>
          <a:noFill/>
          <a:ln w="0">
            <a:gradFill>
              <a:gsLst>
                <a:gs pos="0">
                  <a:schemeClr val="bg1"/>
                </a:gs>
                <a:gs pos="1000">
                  <a:schemeClr val="bg1">
                    <a:alpha val="0"/>
                  </a:schemeClr>
                </a:gs>
                <a:gs pos="99000">
                  <a:srgbClr val="FFFFFF">
                    <a:alpha val="0"/>
                  </a:srgbClr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26628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1582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37321" y="1752600"/>
            <a:ext cx="8601903" cy="43148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13773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7"/>
            <a:ext cx="8442796" cy="8388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0"/>
          </p:nvPr>
        </p:nvSpPr>
        <p:spPr>
          <a:xfrm>
            <a:off x="538163" y="1933575"/>
            <a:ext cx="8398089" cy="4028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93371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/tussenslide met ron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887699" y="224477"/>
            <a:ext cx="5040000" cy="5040000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1" y="1835250"/>
            <a:ext cx="3276600" cy="4127400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3450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39787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8521188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3301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slide met meerder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1" y="1835250"/>
            <a:ext cx="3276600" cy="3657600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2" name="Tijdelijke aanduiding voor afbeelding 24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3044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13" name="Tijdelijke aanduiding voor afbeelding 24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4591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14" name="Tijdelijke aanduiding voor afbeelding 2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138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15" name="Tijdelijke aanduiding voor afbeelding 24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7685112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1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887699" y="224477"/>
            <a:ext cx="5040000" cy="5040000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911264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tekstk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4793357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70493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kader me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929600"/>
            <a:ext cx="4104000" cy="40330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5017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kader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6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791075" y="1752600"/>
            <a:ext cx="4140000" cy="43148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5406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kader met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1"/>
          </p:nvPr>
        </p:nvSpPr>
        <p:spPr>
          <a:xfrm>
            <a:off x="4791075" y="1933575"/>
            <a:ext cx="4140000" cy="4028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8394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8" name="Tijdelijke aanduiding voor SmartArt 7"/>
          <p:cNvSpPr>
            <a:spLocks noGrp="1"/>
          </p:cNvSpPr>
          <p:nvPr>
            <p:ph type="dgm" sz="quarter" idx="10"/>
          </p:nvPr>
        </p:nvSpPr>
        <p:spPr>
          <a:xfrm>
            <a:off x="538163" y="1828800"/>
            <a:ext cx="8404225" cy="413385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0759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35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meerder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3044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76508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20"/>
          </p:nvPr>
        </p:nvSpPr>
        <p:spPr bwMode="auto">
          <a:xfrm>
            <a:off x="6308818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ijdelijke aanduiding voor afbeelding 24"/>
          <p:cNvSpPr>
            <a:spLocks noGrp="1" noChangeAspect="1"/>
          </p:cNvSpPr>
          <p:nvPr>
            <p:ph type="pic" sz="quarter" idx="21"/>
          </p:nvPr>
        </p:nvSpPr>
        <p:spPr bwMode="auto">
          <a:xfrm>
            <a:off x="4714655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120492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22" hasCustomPrompt="1"/>
          </p:nvPr>
        </p:nvSpPr>
        <p:spPr bwMode="auto">
          <a:xfrm>
            <a:off x="485775" y="1616400"/>
            <a:ext cx="8447088" cy="371475"/>
          </a:xfrm>
          <a:prstGeom prst="rect">
            <a:avLst/>
          </a:prstGeom>
          <a:noFill/>
          <a:ln>
            <a:noFill/>
          </a:ln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Ondertitel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76251" y="2262386"/>
            <a:ext cx="8447087" cy="371475"/>
          </a:xfrm>
          <a:prstGeom prst="rect">
            <a:avLst/>
          </a:prstGeom>
          <a:noFill/>
          <a:ln>
            <a:noFill/>
          </a:ln>
        </p:spPr>
        <p:txBody>
          <a:bodyPr lIns="36000" rIns="90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Datum, Auteursnaam</a:t>
            </a:r>
          </a:p>
        </p:txBody>
      </p:sp>
      <p:sp>
        <p:nvSpPr>
          <p:cNvPr id="16" name="Tijdelijke aanduiding voor afbeelding 24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4591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17" name="Tijdelijke aanduiding voor afbeelding 2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138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18" name="Tijdelijke aanduiding voor afbeelding 24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7685112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864516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>
          <a:blip r:embed="rId2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91642" y="230188"/>
            <a:ext cx="8442796" cy="839787"/>
          </a:xfrm>
          <a:prstGeom prst="rect">
            <a:avLst/>
          </a:prstGeom>
          <a:noFill/>
          <a:ln w="0">
            <a:gradFill>
              <a:gsLst>
                <a:gs pos="0">
                  <a:schemeClr val="tx1"/>
                </a:gs>
                <a:gs pos="1000">
                  <a:schemeClr val="tx1">
                    <a:alpha val="0"/>
                  </a:schemeClr>
                </a:gs>
                <a:gs pos="99000">
                  <a:srgbClr val="005172">
                    <a:alpha val="0"/>
                  </a:srgbClr>
                </a:gs>
                <a:gs pos="100000">
                  <a:schemeClr val="tx1"/>
                </a:gs>
              </a:gsLst>
              <a:lin ang="5400000" scaled="0"/>
            </a:gradFill>
          </a:ln>
        </p:spPr>
        <p:txBody>
          <a:bodyPr vert="horz" wrap="square" lIns="18000" tIns="0" rIns="91440" bIns="324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nl-NL" dirty="0"/>
              <a:t>Klik om de stijl te bewerken</a:t>
            </a:r>
          </a:p>
        </p:txBody>
      </p:sp>
      <p:sp>
        <p:nvSpPr>
          <p:cNvPr id="1028" name="Tijdelijke aanduiding voor tekst 23"/>
          <p:cNvSpPr>
            <a:spLocks noGrp="1"/>
          </p:cNvSpPr>
          <p:nvPr>
            <p:ph type="body" idx="1"/>
          </p:nvPr>
        </p:nvSpPr>
        <p:spPr bwMode="auto">
          <a:xfrm>
            <a:off x="421200" y="1843200"/>
            <a:ext cx="8521188" cy="40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4"/>
            <a:endParaRPr lang="nl-NL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>
          <a:xfrm>
            <a:off x="8521200" y="6372000"/>
            <a:ext cx="468000" cy="164250"/>
          </a:xfrm>
          <a:prstGeom prst="rect">
            <a:avLst/>
          </a:prstGeom>
          <a:noFill/>
        </p:spPr>
        <p:txBody>
          <a:bodyPr wrap="square" tIns="0" rIns="36000" bIns="0" rtlCol="0">
            <a:noAutofit/>
          </a:bodyPr>
          <a:lstStyle>
            <a:lvl1pPr>
              <a:defRPr lang="nl-NL" sz="900" smtClean="0">
                <a:latin typeface="Verdana" pitchFamily="34" charset="0"/>
              </a:defRPr>
            </a:lvl1pPr>
          </a:lstStyle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‹nr.›</a:t>
            </a:fld>
            <a:endParaRPr lang="nl-NL" dirty="0"/>
          </a:p>
        </p:txBody>
      </p:sp>
      <p:pic>
        <p:nvPicPr>
          <p:cNvPr id="3" name="Afbeelding 2"/>
          <p:cNvPicPr>
            <a:picLocks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7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68" r:id="rId8"/>
    <p:sldLayoutId id="2147483664" r:id="rId9"/>
    <p:sldLayoutId id="2147483653" r:id="rId10"/>
    <p:sldLayoutId id="2147483655" r:id="rId11"/>
    <p:sldLayoutId id="2147483656" r:id="rId12"/>
    <p:sldLayoutId id="2147483657" r:id="rId13"/>
    <p:sldLayoutId id="2147483659" r:id="rId14"/>
    <p:sldLayoutId id="2147483660" r:id="rId15"/>
    <p:sldLayoutId id="2147483661" r:id="rId16"/>
    <p:sldLayoutId id="2147483663" r:id="rId17"/>
    <p:sldLayoutId id="2147483665" r:id="rId18"/>
    <p:sldLayoutId id="2147483654" r:id="rId19"/>
    <p:sldLayoutId id="2147483666" r:id="rId20"/>
  </p:sldLayoutIdLst>
  <p:hf hdr="0" ftr="0" dt="0"/>
  <p:txStyles>
    <p:titleStyle>
      <a:lvl1pPr algn="l" rtl="0" fontAlgn="base">
        <a:lnSpc>
          <a:spcPts val="4000"/>
        </a:lnSpc>
        <a:spcBef>
          <a:spcPct val="0"/>
        </a:spcBef>
        <a:spcAft>
          <a:spcPct val="0"/>
        </a:spcAft>
        <a:defRPr sz="3000" kern="1200">
          <a:solidFill>
            <a:schemeClr val="bg2"/>
          </a:solidFill>
          <a:latin typeface="Verdana" pitchFamily="34" charset="0"/>
          <a:ea typeface="+mj-ea"/>
          <a:cs typeface="+mj-cs"/>
        </a:defRPr>
      </a:lvl1pPr>
      <a:lvl2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252413" indent="-252413" algn="l" rtl="0" fontAlgn="base">
        <a:lnSpc>
          <a:spcPts val="2500"/>
        </a:lnSpc>
        <a:spcBef>
          <a:spcPts val="1200"/>
        </a:spcBef>
        <a:spcAft>
          <a:spcPct val="0"/>
        </a:spcAft>
        <a:buClr>
          <a:schemeClr val="bg2"/>
        </a:buClr>
        <a:buSzPct val="140000"/>
        <a:buFont typeface="Wingdings" pitchFamily="2" charset="2"/>
        <a:buChar char="§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1pPr>
      <a:lvl2pPr marL="982663" indent="-285750" algn="l" rtl="0" fontAlgn="base">
        <a:lnSpc>
          <a:spcPts val="2500"/>
        </a:lnSpc>
        <a:spcBef>
          <a:spcPts val="1000"/>
        </a:spcBef>
        <a:spcAft>
          <a:spcPct val="0"/>
        </a:spcAft>
        <a:buClr>
          <a:schemeClr val="bg2"/>
        </a:buClr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2pPr>
      <a:lvl3pPr marL="1879600" indent="-319088" algn="l" rtl="0" fontAlgn="base">
        <a:lnSpc>
          <a:spcPts val="2500"/>
        </a:lnSpc>
        <a:spcBef>
          <a:spcPts val="1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3pPr>
      <a:lvl4pPr marL="2692400" indent="-360363" algn="l" rtl="0" fontAlgn="base">
        <a:lnSpc>
          <a:spcPts val="2500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00" kern="1200" baseline="0">
          <a:solidFill>
            <a:schemeClr val="bg2"/>
          </a:solidFill>
          <a:latin typeface="Verdana" pitchFamily="34" charset="0"/>
          <a:ea typeface="+mn-ea"/>
          <a:cs typeface="+mn-cs"/>
        </a:defRPr>
      </a:lvl4pPr>
      <a:lvl5pPr marL="3405188" indent="-352425" algn="l" rtl="0" fontAlgn="base">
        <a:lnSpc>
          <a:spcPts val="2500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Dat doet hij normaal nooit!</a:t>
            </a:r>
          </a:p>
        </p:txBody>
      </p:sp>
      <p:pic>
        <p:nvPicPr>
          <p:cNvPr id="6" name="Tijdelijke aanduiding voor afbeelding 5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08" y="3309628"/>
            <a:ext cx="2647950" cy="2643812"/>
          </a:xfrm>
        </p:spPr>
      </p:pic>
      <p:pic>
        <p:nvPicPr>
          <p:cNvPr id="20" name="Tijdelijke aanduiding voor afbeelding 19"/>
          <p:cNvPicPr>
            <a:picLocks noGrp="1" noChangeAspect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Tijdelijke aanduiding voor afbeelding 16"/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Tijdelijke aanduiding voor afbeelding 15"/>
          <p:cNvPicPr>
            <a:picLocks noGrp="1" noChangeAspect="1"/>
          </p:cNvPicPr>
          <p:nvPr>
            <p:ph type="pic" sz="quarter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ijdelijke aanduiding voor tekst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l-NL" dirty="0"/>
              <a:t>Dierenwelzijn: de hond</a:t>
            </a:r>
          </a:p>
        </p:txBody>
      </p:sp>
    </p:spTree>
    <p:extLst>
      <p:ext uri="{BB962C8B-B14F-4D97-AF65-F5344CB8AC3E}">
        <p14:creationId xmlns:p14="http://schemas.microsoft.com/office/powerpoint/2010/main" val="1983885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93200" y="230188"/>
            <a:ext cx="3718405" cy="831576"/>
          </a:xfrm>
        </p:spPr>
        <p:txBody>
          <a:bodyPr/>
          <a:lstStyle/>
          <a:p>
            <a:r>
              <a:rPr lang="nl-NL" dirty="0"/>
              <a:t>Vraag 5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7"/>
          </p:nvPr>
        </p:nvSpPr>
        <p:spPr>
          <a:xfrm>
            <a:off x="406401" y="1917700"/>
            <a:ext cx="3225799" cy="1257216"/>
          </a:xfrm>
        </p:spPr>
        <p:txBody>
          <a:bodyPr/>
          <a:lstStyle/>
          <a:p>
            <a:r>
              <a:rPr lang="nl-NL" dirty="0"/>
              <a:t>Likken aan de mondhoek betekent: jij bent de baas over mij.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10</a:t>
            </a:fld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 rot="20531198">
            <a:off x="678069" y="3925035"/>
            <a:ext cx="799734" cy="5924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br>
              <a:rPr lang="nl-NL" sz="3000" dirty="0">
                <a:latin typeface="Verdana" pitchFamily="34" charset="0"/>
              </a:rPr>
            </a:br>
            <a:r>
              <a:rPr lang="nl-NL" sz="3000" dirty="0">
                <a:latin typeface="Verdana" pitchFamily="34" charset="0"/>
              </a:rPr>
              <a:t>JA! </a:t>
            </a:r>
          </a:p>
        </p:txBody>
      </p:sp>
      <p:pic>
        <p:nvPicPr>
          <p:cNvPr id="5" name="Tijdelijke aanduiding voor afbeelding 4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699" y="244257"/>
            <a:ext cx="5040000" cy="5000439"/>
          </a:xfrm>
        </p:spPr>
      </p:pic>
      <p:sp>
        <p:nvSpPr>
          <p:cNvPr id="9" name="Tekstvak 8"/>
          <p:cNvSpPr txBox="1"/>
          <p:nvPr/>
        </p:nvSpPr>
        <p:spPr>
          <a:xfrm>
            <a:off x="416051" y="5043372"/>
            <a:ext cx="4664151" cy="55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nl-NL" sz="1400" dirty="0">
                <a:latin typeface="Verdana" pitchFamily="34" charset="0"/>
              </a:rPr>
              <a:t>Honden laten zo ook aan elkaar zien welke rangorde geldt.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29300" y="6275069"/>
            <a:ext cx="284607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200" dirty="0" err="1">
                <a:latin typeface="Verdana" pitchFamily="34" charset="0"/>
              </a:rPr>
              <a:t>Bron</a:t>
            </a:r>
            <a:r>
              <a:rPr lang="en-GB" sz="1200" dirty="0">
                <a:latin typeface="Verdana" pitchFamily="34" charset="0"/>
              </a:rPr>
              <a:t> </a:t>
            </a:r>
            <a:r>
              <a:rPr lang="en-GB" sz="1200" dirty="0" err="1">
                <a:latin typeface="Verdana" pitchFamily="34" charset="0"/>
              </a:rPr>
              <a:t>foto</a:t>
            </a:r>
            <a:r>
              <a:rPr lang="en-GB" sz="1200" dirty="0">
                <a:latin typeface="Verdana" pitchFamily="34" charset="0"/>
              </a:rPr>
              <a:t>: Martine Dietz</a:t>
            </a:r>
          </a:p>
        </p:txBody>
      </p:sp>
    </p:spTree>
    <p:extLst>
      <p:ext uri="{BB962C8B-B14F-4D97-AF65-F5344CB8AC3E}">
        <p14:creationId xmlns:p14="http://schemas.microsoft.com/office/powerpoint/2010/main" val="27362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0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93200" y="230188"/>
            <a:ext cx="3718405" cy="831576"/>
          </a:xfrm>
        </p:spPr>
        <p:txBody>
          <a:bodyPr/>
          <a:lstStyle/>
          <a:p>
            <a:r>
              <a:rPr lang="nl-NL" dirty="0"/>
              <a:t>Vraag 6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7"/>
          </p:nvPr>
        </p:nvSpPr>
        <p:spPr>
          <a:xfrm>
            <a:off x="406401" y="1917700"/>
            <a:ext cx="3225799" cy="1275954"/>
          </a:xfrm>
        </p:spPr>
        <p:txBody>
          <a:bodyPr/>
          <a:lstStyle/>
          <a:p>
            <a:r>
              <a:rPr lang="nl-NL" dirty="0"/>
              <a:t>De hond die gromt (rechts) wil de baas over de andere hond  (links) zijn.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11</a:t>
            </a:fld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 rot="20531198">
            <a:off x="669923" y="3873062"/>
            <a:ext cx="1139525" cy="5924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br>
              <a:rPr lang="nl-NL" sz="3000" dirty="0">
                <a:latin typeface="Verdana" pitchFamily="34" charset="0"/>
              </a:rPr>
            </a:br>
            <a:r>
              <a:rPr lang="nl-NL" sz="3000" dirty="0">
                <a:latin typeface="Verdana" pitchFamily="34" charset="0"/>
              </a:rPr>
              <a:t>NEE! </a:t>
            </a:r>
          </a:p>
        </p:txBody>
      </p:sp>
      <p:pic>
        <p:nvPicPr>
          <p:cNvPr id="5" name="Tijdelijke aanduiding voor afbeelding 4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699" y="224477"/>
            <a:ext cx="5040000" cy="5040000"/>
          </a:xfrm>
        </p:spPr>
      </p:pic>
      <p:sp>
        <p:nvSpPr>
          <p:cNvPr id="9" name="Tekstvak 8"/>
          <p:cNvSpPr txBox="1"/>
          <p:nvPr/>
        </p:nvSpPr>
        <p:spPr>
          <a:xfrm>
            <a:off x="452546" y="4911996"/>
            <a:ext cx="4664151" cy="1013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nl-NL" sz="1400" dirty="0">
                <a:latin typeface="Verdana" pitchFamily="34" charset="0"/>
              </a:rPr>
              <a:t>De </a:t>
            </a:r>
            <a:r>
              <a:rPr lang="nl-NL" sz="1400" dirty="0" err="1">
                <a:latin typeface="Verdana" pitchFamily="34" charset="0"/>
              </a:rPr>
              <a:t>linkerhond</a:t>
            </a:r>
            <a:r>
              <a:rPr lang="nl-NL" sz="1400" dirty="0">
                <a:latin typeface="Verdana" pitchFamily="34" charset="0"/>
              </a:rPr>
              <a:t> maakt zich ‘groot’: staart omhoog, kop omhoog. Hij is de baas. De rechterhond houdt zijn staart naar beneden. Hij maakt zich kleiner en laat zijn tanden zien. Hij is bang.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29300" y="6275069"/>
            <a:ext cx="284607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200" dirty="0" err="1">
                <a:latin typeface="Verdana" pitchFamily="34" charset="0"/>
              </a:rPr>
              <a:t>Bron</a:t>
            </a:r>
            <a:r>
              <a:rPr lang="en-GB" sz="1200" dirty="0">
                <a:latin typeface="Verdana" pitchFamily="34" charset="0"/>
              </a:rPr>
              <a:t> </a:t>
            </a:r>
            <a:r>
              <a:rPr lang="en-GB" sz="1200" dirty="0" err="1">
                <a:latin typeface="Verdana" pitchFamily="34" charset="0"/>
              </a:rPr>
              <a:t>foto</a:t>
            </a:r>
            <a:r>
              <a:rPr lang="en-GB" sz="1200" dirty="0">
                <a:latin typeface="Verdana" pitchFamily="34" charset="0"/>
              </a:rPr>
              <a:t>: Joanne van der Borg</a:t>
            </a:r>
          </a:p>
        </p:txBody>
      </p:sp>
    </p:spTree>
    <p:extLst>
      <p:ext uri="{BB962C8B-B14F-4D97-AF65-F5344CB8AC3E}">
        <p14:creationId xmlns:p14="http://schemas.microsoft.com/office/powerpoint/2010/main" val="129237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0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93200" y="230188"/>
            <a:ext cx="3718405" cy="831576"/>
          </a:xfrm>
        </p:spPr>
        <p:txBody>
          <a:bodyPr/>
          <a:lstStyle/>
          <a:p>
            <a:r>
              <a:rPr lang="nl-NL" dirty="0"/>
              <a:t>Vraag 7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7"/>
          </p:nvPr>
        </p:nvSpPr>
        <p:spPr>
          <a:xfrm>
            <a:off x="406401" y="1917700"/>
            <a:ext cx="3225799" cy="1490773"/>
          </a:xfrm>
        </p:spPr>
        <p:txBody>
          <a:bodyPr/>
          <a:lstStyle/>
          <a:p>
            <a:r>
              <a:rPr lang="nl-NL" dirty="0"/>
              <a:t>Een hond die steeds kort zijn tong uit zijn bek steekt, voelt zich niet prettig.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12</a:t>
            </a:fld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 rot="20531198">
            <a:off x="678069" y="3925035"/>
            <a:ext cx="799734" cy="5924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br>
              <a:rPr lang="nl-NL" sz="3000" dirty="0">
                <a:latin typeface="Verdana" pitchFamily="34" charset="0"/>
              </a:rPr>
            </a:br>
            <a:r>
              <a:rPr lang="nl-NL" sz="3000" dirty="0">
                <a:latin typeface="Verdana" pitchFamily="34" charset="0"/>
              </a:rPr>
              <a:t>JA! </a:t>
            </a:r>
          </a:p>
        </p:txBody>
      </p:sp>
      <p:pic>
        <p:nvPicPr>
          <p:cNvPr id="5" name="Tijdelijke aanduiding voor afbeelding 4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636" y="224477"/>
            <a:ext cx="5032125" cy="5040000"/>
          </a:xfrm>
        </p:spPr>
      </p:pic>
      <p:sp>
        <p:nvSpPr>
          <p:cNvPr id="8" name="Tekstvak 7"/>
          <p:cNvSpPr txBox="1"/>
          <p:nvPr/>
        </p:nvSpPr>
        <p:spPr>
          <a:xfrm>
            <a:off x="401452" y="5036073"/>
            <a:ext cx="46641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nl-NL" sz="1400" dirty="0">
                <a:latin typeface="Verdana" pitchFamily="34" charset="0"/>
              </a:rPr>
              <a:t>Dit heet </a:t>
            </a:r>
            <a:r>
              <a:rPr lang="nl-NL" sz="1400" dirty="0" err="1">
                <a:latin typeface="Verdana" pitchFamily="34" charset="0"/>
              </a:rPr>
              <a:t>tongelen</a:t>
            </a:r>
            <a:r>
              <a:rPr lang="nl-NL" sz="1400" dirty="0">
                <a:latin typeface="Verdana" pitchFamily="34" charset="0"/>
              </a:rPr>
              <a:t>. Een hond die dit doet heeft last van stress: hij voelt zich niet fijn. Ook poot heffen, gapen, wegkijken en wegdraaien kan betekenen dat een hond stress heeft.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29300" y="6275069"/>
            <a:ext cx="284607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200" dirty="0" err="1">
                <a:latin typeface="Verdana" pitchFamily="34" charset="0"/>
              </a:rPr>
              <a:t>Bron</a:t>
            </a:r>
            <a:r>
              <a:rPr lang="en-GB" sz="1200" dirty="0">
                <a:latin typeface="Verdana" pitchFamily="34" charset="0"/>
              </a:rPr>
              <a:t> </a:t>
            </a:r>
            <a:r>
              <a:rPr lang="en-GB" sz="1200" dirty="0" err="1">
                <a:latin typeface="Verdana" pitchFamily="34" charset="0"/>
              </a:rPr>
              <a:t>foto</a:t>
            </a:r>
            <a:r>
              <a:rPr lang="en-GB" sz="1200" dirty="0">
                <a:latin typeface="Verdana" pitchFamily="34" charset="0"/>
              </a:rPr>
              <a:t>: Joanne van der Borg</a:t>
            </a:r>
          </a:p>
        </p:txBody>
      </p:sp>
    </p:spTree>
    <p:extLst>
      <p:ext uri="{BB962C8B-B14F-4D97-AF65-F5344CB8AC3E}">
        <p14:creationId xmlns:p14="http://schemas.microsoft.com/office/powerpoint/2010/main" val="129237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0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93200" y="230188"/>
            <a:ext cx="3718405" cy="831576"/>
          </a:xfrm>
        </p:spPr>
        <p:txBody>
          <a:bodyPr/>
          <a:lstStyle/>
          <a:p>
            <a:r>
              <a:rPr lang="nl-NL" dirty="0"/>
              <a:t>Vraag 8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7"/>
          </p:nvPr>
        </p:nvSpPr>
        <p:spPr>
          <a:xfrm>
            <a:off x="406401" y="1917700"/>
            <a:ext cx="3225799" cy="1089346"/>
          </a:xfrm>
        </p:spPr>
        <p:txBody>
          <a:bodyPr/>
          <a:lstStyle/>
          <a:p>
            <a:r>
              <a:rPr lang="nl-NL" dirty="0"/>
              <a:t>De meeste honden zijn geschikt als hulphond. 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13</a:t>
            </a:fld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 rot="20531198">
            <a:off x="669884" y="3872801"/>
            <a:ext cx="1141224" cy="5924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br>
              <a:rPr lang="nl-NL" sz="3000" dirty="0">
                <a:latin typeface="Verdana" pitchFamily="34" charset="0"/>
              </a:rPr>
            </a:br>
            <a:r>
              <a:rPr lang="nl-NL" sz="3000" dirty="0">
                <a:latin typeface="Verdana" pitchFamily="34" charset="0"/>
              </a:rPr>
              <a:t>NEE! </a:t>
            </a:r>
          </a:p>
        </p:txBody>
      </p:sp>
      <p:pic>
        <p:nvPicPr>
          <p:cNvPr id="5" name="Tijdelijke aanduiding voor afbeelding 4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699" y="274645"/>
            <a:ext cx="5040000" cy="4939663"/>
          </a:xfrm>
        </p:spPr>
      </p:pic>
      <p:sp>
        <p:nvSpPr>
          <p:cNvPr id="8" name="Tekstvak 7"/>
          <p:cNvSpPr txBox="1"/>
          <p:nvPr/>
        </p:nvSpPr>
        <p:spPr>
          <a:xfrm>
            <a:off x="489042" y="4839009"/>
            <a:ext cx="4664151" cy="1013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nl-NL" sz="1400" dirty="0">
                <a:latin typeface="Verdana" pitchFamily="34" charset="0"/>
              </a:rPr>
              <a:t>Een hulphond moet aan veel eisen voldoen. Het duurt wel een jaar voordat besloten kan worden of een puppy geschikt is. Daarna begint de opleiding van de hond pas.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29300" y="6275069"/>
            <a:ext cx="284607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200" dirty="0" err="1">
                <a:latin typeface="Verdana" pitchFamily="34" charset="0"/>
              </a:rPr>
              <a:t>Bron</a:t>
            </a:r>
            <a:r>
              <a:rPr lang="en-GB" sz="1200" dirty="0">
                <a:latin typeface="Verdana" pitchFamily="34" charset="0"/>
              </a:rPr>
              <a:t> </a:t>
            </a:r>
            <a:r>
              <a:rPr lang="en-GB" sz="1200" dirty="0" err="1">
                <a:latin typeface="Verdana" pitchFamily="34" charset="0"/>
              </a:rPr>
              <a:t>foto</a:t>
            </a:r>
            <a:r>
              <a:rPr lang="en-GB" sz="1200" dirty="0">
                <a:latin typeface="Verdana" pitchFamily="34" charset="0"/>
              </a:rPr>
              <a:t>: </a:t>
            </a:r>
            <a:r>
              <a:rPr lang="en-GB" sz="1200" dirty="0" err="1">
                <a:latin typeface="Verdana" pitchFamily="34" charset="0"/>
              </a:rPr>
              <a:t>Hulphond</a:t>
            </a:r>
            <a:r>
              <a:rPr lang="en-GB" sz="1200" dirty="0">
                <a:latin typeface="Verdana" pitchFamily="34" charset="0"/>
              </a:rPr>
              <a:t> Nederland</a:t>
            </a:r>
          </a:p>
        </p:txBody>
      </p:sp>
    </p:spTree>
    <p:extLst>
      <p:ext uri="{BB962C8B-B14F-4D97-AF65-F5344CB8AC3E}">
        <p14:creationId xmlns:p14="http://schemas.microsoft.com/office/powerpoint/2010/main" val="129237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0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Tijdelijke aanduiding voor afbeelding 14" descr="a97c4a1614b53d6f55ae2464b06ba6aa (2).jpg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7" r="5567"/>
          <a:stretch>
            <a:fillRect/>
          </a:stretch>
        </p:blipFill>
        <p:spPr/>
      </p:pic>
      <p:sp>
        <p:nvSpPr>
          <p:cNvPr id="4" name="Tijdelijke aanduiding voor dianumm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14</a:t>
            </a:fld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8800"/>
            <a:ext cx="9144000" cy="61722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31576"/>
          </a:xfrm>
        </p:spPr>
        <p:txBody>
          <a:bodyPr/>
          <a:lstStyle/>
          <a:p>
            <a:r>
              <a:rPr lang="nl-NL" dirty="0">
                <a:solidFill>
                  <a:srgbClr val="005172"/>
                </a:solidFill>
              </a:rPr>
              <a:t>Hoeveel punten had jij?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451272" y="4418286"/>
            <a:ext cx="4437878" cy="1243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nl-NL" sz="1400" dirty="0">
                <a:solidFill>
                  <a:srgbClr val="005172"/>
                </a:solidFill>
                <a:latin typeface="Verdana" pitchFamily="34" charset="0"/>
              </a:rPr>
              <a:t>1-3 punten: Jij hebt zeker alleen katten thuis?</a:t>
            </a:r>
            <a:br>
              <a:rPr lang="nl-NL" sz="1400" dirty="0">
                <a:solidFill>
                  <a:srgbClr val="005172"/>
                </a:solidFill>
                <a:latin typeface="Verdana" pitchFamily="34" charset="0"/>
              </a:rPr>
            </a:br>
            <a:br>
              <a:rPr lang="nl-NL" sz="1400" dirty="0">
                <a:solidFill>
                  <a:srgbClr val="005172"/>
                </a:solidFill>
                <a:latin typeface="Verdana" pitchFamily="34" charset="0"/>
              </a:rPr>
            </a:br>
            <a:r>
              <a:rPr lang="nl-NL" sz="1400" dirty="0">
                <a:solidFill>
                  <a:srgbClr val="005172"/>
                </a:solidFill>
                <a:latin typeface="Verdana" pitchFamily="34" charset="0"/>
              </a:rPr>
              <a:t>4-6 punten: Heel goed, je weet al best veel.</a:t>
            </a:r>
            <a:br>
              <a:rPr lang="nl-NL" sz="1400" dirty="0">
                <a:solidFill>
                  <a:srgbClr val="005172"/>
                </a:solidFill>
                <a:latin typeface="Verdana" pitchFamily="34" charset="0"/>
              </a:rPr>
            </a:br>
            <a:br>
              <a:rPr lang="nl-NL" sz="1400" dirty="0">
                <a:solidFill>
                  <a:srgbClr val="005172"/>
                </a:solidFill>
                <a:latin typeface="Verdana" pitchFamily="34" charset="0"/>
              </a:rPr>
            </a:br>
            <a:r>
              <a:rPr lang="nl-NL" sz="1400" dirty="0">
                <a:solidFill>
                  <a:srgbClr val="005172"/>
                </a:solidFill>
                <a:latin typeface="Verdana" pitchFamily="34" charset="0"/>
              </a:rPr>
              <a:t>7-8 punten: Jij bent een echte hondenkenner!</a:t>
            </a:r>
          </a:p>
        </p:txBody>
      </p:sp>
    </p:spTree>
    <p:extLst>
      <p:ext uri="{BB962C8B-B14F-4D97-AF65-F5344CB8AC3E}">
        <p14:creationId xmlns:p14="http://schemas.microsoft.com/office/powerpoint/2010/main" val="1434653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93200" y="230188"/>
            <a:ext cx="3276000" cy="831576"/>
          </a:xfrm>
        </p:spPr>
        <p:txBody>
          <a:bodyPr/>
          <a:lstStyle/>
          <a:p>
            <a:r>
              <a:rPr lang="nl-NL" dirty="0"/>
              <a:t>Denkvraag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7"/>
          </p:nvPr>
        </p:nvSpPr>
        <p:spPr>
          <a:xfrm>
            <a:off x="406401" y="1917700"/>
            <a:ext cx="3225799" cy="1676400"/>
          </a:xfrm>
        </p:spPr>
        <p:txBody>
          <a:bodyPr/>
          <a:lstStyle/>
          <a:p>
            <a:r>
              <a:rPr lang="nl-NL" dirty="0"/>
              <a:t>Waarom is het belangrijk dat we veel weten over honden?</a:t>
            </a:r>
          </a:p>
        </p:txBody>
      </p:sp>
      <p:pic>
        <p:nvPicPr>
          <p:cNvPr id="5" name="Tijdelijke aanduiding voor afbeelding 4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699" y="228408"/>
            <a:ext cx="5040000" cy="5032137"/>
          </a:xfrm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70972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afbeelding 9" descr="Toddy_Dog_Wikiperdia_Joao-Paulo-Correa-de-Carvalho.jpg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9" b="17577"/>
          <a:stretch/>
        </p:blipFill>
        <p:spPr/>
      </p:pic>
      <p:sp>
        <p:nvSpPr>
          <p:cNvPr id="4" name="Tijdelijke aanduiding voor dianumm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16</a:t>
            </a:fld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8800"/>
            <a:ext cx="9144000" cy="61722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1344537"/>
          </a:xfrm>
        </p:spPr>
        <p:txBody>
          <a:bodyPr/>
          <a:lstStyle/>
          <a:p>
            <a:r>
              <a:rPr lang="nl-NL" dirty="0"/>
              <a:t>Wat weet je nog niet over honden? </a:t>
            </a:r>
            <a:br>
              <a:rPr lang="nl-NL" dirty="0"/>
            </a:br>
            <a:r>
              <a:rPr lang="nl-NL" dirty="0"/>
              <a:t>Ga zelf op onderzoek.</a:t>
            </a:r>
          </a:p>
        </p:txBody>
      </p:sp>
    </p:spTree>
    <p:extLst>
      <p:ext uri="{BB962C8B-B14F-4D97-AF65-F5344CB8AC3E}">
        <p14:creationId xmlns:p14="http://schemas.microsoft.com/office/powerpoint/2010/main" val="2856981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8"/>
            <a:ext cx="3583500" cy="1857497"/>
          </a:xfrm>
        </p:spPr>
        <p:txBody>
          <a:bodyPr/>
          <a:lstStyle/>
          <a:p>
            <a:r>
              <a:rPr lang="nl-NL" dirty="0"/>
              <a:t>Bedenk een onderzoeksvraag.</a:t>
            </a:r>
          </a:p>
        </p:txBody>
      </p:sp>
      <p:pic>
        <p:nvPicPr>
          <p:cNvPr id="6" name="Tijdelijke aanduiding voor afbeelding 5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59" y="234851"/>
            <a:ext cx="4447139" cy="4426390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quarter" idx="17"/>
          </p:nvPr>
        </p:nvSpPr>
        <p:spPr>
          <a:xfrm>
            <a:off x="457200" y="2317850"/>
            <a:ext cx="4991100" cy="3816250"/>
          </a:xfrm>
        </p:spPr>
        <p:txBody>
          <a:bodyPr/>
          <a:lstStyle/>
          <a:p>
            <a:r>
              <a:rPr lang="nl-NL" dirty="0"/>
              <a:t>Een onderzoeksvraag is:</a:t>
            </a:r>
            <a:br>
              <a:rPr lang="nl-NL" dirty="0"/>
            </a:br>
            <a:br>
              <a:rPr lang="nl-NL" dirty="0"/>
            </a:br>
            <a:r>
              <a:rPr lang="nl-NL" dirty="0"/>
              <a:t>- is geen opzoekvraag</a:t>
            </a:r>
            <a:br>
              <a:rPr lang="nl-NL" dirty="0"/>
            </a:br>
            <a:br>
              <a:rPr lang="nl-NL" dirty="0"/>
            </a:br>
            <a:r>
              <a:rPr lang="nl-NL" dirty="0"/>
              <a:t>- is iets waar je van kunt leren</a:t>
            </a:r>
            <a:br>
              <a:rPr lang="nl-NL" dirty="0"/>
            </a:br>
            <a:br>
              <a:rPr lang="nl-NL" dirty="0"/>
            </a:br>
            <a:r>
              <a:rPr lang="nl-NL" dirty="0"/>
              <a:t>- is een echte vraag</a:t>
            </a:r>
            <a:br>
              <a:rPr lang="nl-NL" dirty="0"/>
            </a:br>
            <a:br>
              <a:rPr lang="nl-NL" dirty="0"/>
            </a:br>
            <a:r>
              <a:rPr lang="nl-NL" dirty="0"/>
              <a:t>- is een duidelijke vraag</a:t>
            </a:r>
            <a:br>
              <a:rPr lang="nl-NL" dirty="0"/>
            </a:br>
            <a:br>
              <a:rPr lang="nl-NL" dirty="0"/>
            </a:br>
            <a:r>
              <a:rPr lang="nl-NL" dirty="0"/>
              <a:t>- kun je zelf onderzoeken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92383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afbeelding 6" descr="chihuahua-dog-puppy-cute-39317.jpeg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" r="5547"/>
          <a:stretch>
            <a:fillRect/>
          </a:stretch>
        </p:blipFill>
        <p:spPr/>
      </p:pic>
      <p:sp>
        <p:nvSpPr>
          <p:cNvPr id="4" name="Tijdelijke aanduiding voor dianumm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18</a:t>
            </a:fld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8800"/>
            <a:ext cx="9144000" cy="61722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5442" y="4154488"/>
            <a:ext cx="8442796" cy="1857497"/>
          </a:xfrm>
        </p:spPr>
        <p:txBody>
          <a:bodyPr/>
          <a:lstStyle/>
          <a:p>
            <a:r>
              <a:rPr lang="nl-NL" dirty="0"/>
              <a:t>Wat kunnen andere mensen leren van jullie onderzoek? 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2065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afbeelding 2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278971" cy="6858000"/>
          </a:xfr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2</a:t>
            </a:fld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8800"/>
            <a:ext cx="9144000" cy="61722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nl-NL" dirty="0"/>
              <a:t>Heb jij een hond?</a:t>
            </a:r>
          </a:p>
        </p:txBody>
      </p:sp>
    </p:spTree>
    <p:extLst>
      <p:ext uri="{BB962C8B-B14F-4D97-AF65-F5344CB8AC3E}">
        <p14:creationId xmlns:p14="http://schemas.microsoft.com/office/powerpoint/2010/main" val="3765826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Wist jij </a:t>
            </a:r>
            <a:r>
              <a:rPr lang="is-IS" dirty="0"/>
              <a:t>…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dat er meer dan 1,8 miljoen honden in Nederland zijn?</a:t>
            </a:r>
          </a:p>
          <a:p>
            <a:r>
              <a:rPr lang="nl-NL" dirty="0"/>
              <a:t>dat honden groepsdieren zijn?</a:t>
            </a:r>
          </a:p>
          <a:p>
            <a:r>
              <a:rPr lang="nl-NL" dirty="0"/>
              <a:t>dat honden zich kunnen vervelen, net als jij?</a:t>
            </a:r>
          </a:p>
          <a:p>
            <a:r>
              <a:rPr lang="nl-NL" dirty="0"/>
              <a:t>dat er mensen zijn die honden ‘kleren’ aandoen?</a:t>
            </a:r>
          </a:p>
          <a:p>
            <a:r>
              <a:rPr lang="nl-NL" dirty="0"/>
              <a:t>dat chocola gevaarlijk is voor honden?</a:t>
            </a:r>
          </a:p>
          <a:p>
            <a:r>
              <a:rPr lang="nl-NL" dirty="0"/>
              <a:t>dat honden goed kunnen zien in het donker?</a:t>
            </a:r>
          </a:p>
          <a:p>
            <a:r>
              <a:rPr lang="nl-NL" dirty="0"/>
              <a:t>dat honden minder scherp zien dan mensen?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67016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 de universiteit in Wageningen</a:t>
            </a:r>
            <a:r>
              <a:rPr lang="is-IS" dirty="0"/>
              <a:t>…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nl-NL" dirty="0"/>
              <a:t>is onderzoek gedaan naar ‘het welzijn van honden’. Hiermee wordt bedoeld: wanneer een hond zich goed voelt. </a:t>
            </a:r>
          </a:p>
          <a:p>
            <a:pPr>
              <a:lnSpc>
                <a:spcPct val="100000"/>
              </a:lnSpc>
            </a:pPr>
            <a:r>
              <a:rPr lang="nl-NL" dirty="0"/>
              <a:t>hebben onderzoekers interessante informatie over honden gevonden.</a:t>
            </a:r>
          </a:p>
          <a:p>
            <a:pPr>
              <a:lnSpc>
                <a:spcPct val="100000"/>
              </a:lnSpc>
            </a:pPr>
            <a:r>
              <a:rPr lang="nl-NL" dirty="0"/>
              <a:t>kwam uit het onderzoek wat een hond allemaal nodig heeft om zich goed te voelen. 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4279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93200" y="230188"/>
            <a:ext cx="3276000" cy="1344537"/>
          </a:xfrm>
        </p:spPr>
        <p:txBody>
          <a:bodyPr/>
          <a:lstStyle/>
          <a:p>
            <a:r>
              <a:rPr lang="nl-NL" dirty="0"/>
              <a:t>Wat weet jij al over honden?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7"/>
          </p:nvPr>
        </p:nvSpPr>
        <p:spPr>
          <a:xfrm>
            <a:off x="424502" y="2122837"/>
            <a:ext cx="3276600" cy="628550"/>
          </a:xfrm>
        </p:spPr>
        <p:txBody>
          <a:bodyPr/>
          <a:lstStyle/>
          <a:p>
            <a:r>
              <a:rPr lang="nl-NL" dirty="0"/>
              <a:t>Doe de hondenquiz!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Elke vraag is 1 punt. Hoeveel punten verzamel jij?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5</a:t>
            </a:fld>
            <a:endParaRPr lang="nl-NL" dirty="0"/>
          </a:p>
        </p:txBody>
      </p:sp>
      <p:pic>
        <p:nvPicPr>
          <p:cNvPr id="13" name="Tijdelijke aanduiding voor afbeelding 12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699" y="228408"/>
            <a:ext cx="5040000" cy="5032137"/>
          </a:xfrm>
        </p:spPr>
      </p:pic>
    </p:spTree>
    <p:extLst>
      <p:ext uri="{BB962C8B-B14F-4D97-AF65-F5344CB8AC3E}">
        <p14:creationId xmlns:p14="http://schemas.microsoft.com/office/powerpoint/2010/main" val="3876334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93200" y="230188"/>
            <a:ext cx="3718405" cy="831576"/>
          </a:xfrm>
        </p:spPr>
        <p:txBody>
          <a:bodyPr/>
          <a:lstStyle/>
          <a:p>
            <a:r>
              <a:rPr lang="nl-NL" dirty="0"/>
              <a:t>Vraag 1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7"/>
          </p:nvPr>
        </p:nvSpPr>
        <p:spPr>
          <a:xfrm>
            <a:off x="406401" y="1917700"/>
            <a:ext cx="3225799" cy="965269"/>
          </a:xfrm>
        </p:spPr>
        <p:txBody>
          <a:bodyPr/>
          <a:lstStyle/>
          <a:p>
            <a:r>
              <a:rPr lang="nl-NL" dirty="0"/>
              <a:t>Stamt de hond van de wolf af? 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6</a:t>
            </a:fld>
            <a:endParaRPr lang="nl-NL" dirty="0"/>
          </a:p>
        </p:txBody>
      </p:sp>
      <p:pic>
        <p:nvPicPr>
          <p:cNvPr id="7" name="Tijdelijke aanduiding voor afbeelding 6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973" y="224477"/>
            <a:ext cx="4939451" cy="5040000"/>
          </a:xfrm>
        </p:spPr>
      </p:pic>
      <p:sp>
        <p:nvSpPr>
          <p:cNvPr id="10" name="Tekstvak 9"/>
          <p:cNvSpPr txBox="1"/>
          <p:nvPr/>
        </p:nvSpPr>
        <p:spPr>
          <a:xfrm rot="20531198">
            <a:off x="678069" y="3925035"/>
            <a:ext cx="799734" cy="5924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br>
              <a:rPr lang="nl-NL" sz="3000" dirty="0">
                <a:latin typeface="Verdana" pitchFamily="34" charset="0"/>
              </a:rPr>
            </a:br>
            <a:r>
              <a:rPr lang="nl-NL" sz="3000" dirty="0">
                <a:latin typeface="Verdana" pitchFamily="34" charset="0"/>
              </a:rPr>
              <a:t>JA!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29300" y="6275069"/>
            <a:ext cx="284607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200" dirty="0" err="1">
                <a:latin typeface="Verdana" pitchFamily="34" charset="0"/>
              </a:rPr>
              <a:t>Bron</a:t>
            </a:r>
            <a:r>
              <a:rPr lang="en-GB" sz="1200" dirty="0">
                <a:latin typeface="Verdana" pitchFamily="34" charset="0"/>
              </a:rPr>
              <a:t> </a:t>
            </a:r>
            <a:r>
              <a:rPr lang="en-GB" sz="1200" dirty="0" err="1">
                <a:latin typeface="Verdana" pitchFamily="34" charset="0"/>
              </a:rPr>
              <a:t>foto</a:t>
            </a:r>
            <a:r>
              <a:rPr lang="en-GB" sz="1200" dirty="0">
                <a:latin typeface="Verdana" pitchFamily="34" charset="0"/>
              </a:rPr>
              <a:t>: Joanne van der Borg</a:t>
            </a:r>
          </a:p>
        </p:txBody>
      </p:sp>
    </p:spTree>
    <p:extLst>
      <p:ext uri="{BB962C8B-B14F-4D97-AF65-F5344CB8AC3E}">
        <p14:creationId xmlns:p14="http://schemas.microsoft.com/office/powerpoint/2010/main" val="48343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93200" y="230188"/>
            <a:ext cx="3718405" cy="831576"/>
          </a:xfrm>
        </p:spPr>
        <p:txBody>
          <a:bodyPr/>
          <a:lstStyle/>
          <a:p>
            <a:r>
              <a:rPr lang="nl-NL" dirty="0"/>
              <a:t>Vraag 2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7"/>
          </p:nvPr>
        </p:nvSpPr>
        <p:spPr>
          <a:xfrm>
            <a:off x="406401" y="1917700"/>
            <a:ext cx="3225799" cy="1359397"/>
          </a:xfrm>
        </p:spPr>
        <p:txBody>
          <a:bodyPr/>
          <a:lstStyle/>
          <a:p>
            <a:r>
              <a:rPr lang="nl-NL" dirty="0"/>
              <a:t>Honden spelen liever met klein speelgoed dan met groot speelgoed.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7</a:t>
            </a:fld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 rot="20531198">
            <a:off x="1283897" y="3881245"/>
            <a:ext cx="799734" cy="5924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br>
              <a:rPr lang="nl-NL" sz="3000" dirty="0">
                <a:latin typeface="Verdana" pitchFamily="34" charset="0"/>
              </a:rPr>
            </a:br>
            <a:r>
              <a:rPr lang="nl-NL" sz="3000" dirty="0">
                <a:latin typeface="Verdana" pitchFamily="34" charset="0"/>
              </a:rPr>
              <a:t>JA! </a:t>
            </a:r>
          </a:p>
        </p:txBody>
      </p:sp>
      <p:pic>
        <p:nvPicPr>
          <p:cNvPr id="8" name="Tijdelijke aanduiding voor afbeelding 7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699" y="224477"/>
            <a:ext cx="5040000" cy="5040000"/>
          </a:xfrm>
        </p:spPr>
      </p:pic>
      <p:sp>
        <p:nvSpPr>
          <p:cNvPr id="11" name="Tekstvak 10"/>
          <p:cNvSpPr txBox="1"/>
          <p:nvPr/>
        </p:nvSpPr>
        <p:spPr>
          <a:xfrm>
            <a:off x="343060" y="5065268"/>
            <a:ext cx="466415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nl-NL" sz="1400" dirty="0">
                <a:latin typeface="Verdana" pitchFamily="34" charset="0"/>
              </a:rPr>
              <a:t>Een hond vind het leuker om op klein speelgoed te kunnen kauwen en er mee te spelen, dan met iets groots, zoals een bal die hangt aan touw.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29300" y="6275069"/>
            <a:ext cx="284607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200" dirty="0" err="1">
                <a:latin typeface="Verdana" pitchFamily="34" charset="0"/>
              </a:rPr>
              <a:t>Bron</a:t>
            </a:r>
            <a:r>
              <a:rPr lang="en-GB" sz="1200" dirty="0">
                <a:latin typeface="Verdana" pitchFamily="34" charset="0"/>
              </a:rPr>
              <a:t> </a:t>
            </a:r>
            <a:r>
              <a:rPr lang="en-GB" sz="1200" dirty="0" err="1">
                <a:latin typeface="Verdana" pitchFamily="34" charset="0"/>
              </a:rPr>
              <a:t>foto</a:t>
            </a:r>
            <a:r>
              <a:rPr lang="en-GB" sz="1200" dirty="0">
                <a:latin typeface="Verdana" pitchFamily="34" charset="0"/>
              </a:rPr>
              <a:t>: Joanne van der Borg</a:t>
            </a:r>
          </a:p>
        </p:txBody>
      </p:sp>
    </p:spTree>
    <p:extLst>
      <p:ext uri="{BB962C8B-B14F-4D97-AF65-F5344CB8AC3E}">
        <p14:creationId xmlns:p14="http://schemas.microsoft.com/office/powerpoint/2010/main" val="19810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93200" y="230188"/>
            <a:ext cx="3718405" cy="831576"/>
          </a:xfrm>
        </p:spPr>
        <p:txBody>
          <a:bodyPr/>
          <a:lstStyle/>
          <a:p>
            <a:r>
              <a:rPr lang="nl-NL" dirty="0"/>
              <a:t>Vraag 3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7"/>
          </p:nvPr>
        </p:nvSpPr>
        <p:spPr>
          <a:xfrm>
            <a:off x="406401" y="1917700"/>
            <a:ext cx="3225799" cy="1534564"/>
          </a:xfrm>
        </p:spPr>
        <p:txBody>
          <a:bodyPr/>
          <a:lstStyle/>
          <a:p>
            <a:r>
              <a:rPr lang="nl-NL" dirty="0"/>
              <a:t>De snorharen van de hond hebben geen functie. Je kunt ze afknippen.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8</a:t>
            </a:fld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 rot="20531198">
            <a:off x="888631" y="4075720"/>
            <a:ext cx="1150658" cy="5924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br>
              <a:rPr lang="nl-NL" sz="3000" dirty="0">
                <a:latin typeface="Verdana" pitchFamily="34" charset="0"/>
              </a:rPr>
            </a:br>
            <a:r>
              <a:rPr lang="nl-NL" sz="3000" dirty="0">
                <a:latin typeface="Verdana" pitchFamily="34" charset="0"/>
              </a:rPr>
              <a:t>NEE! </a:t>
            </a:r>
          </a:p>
        </p:txBody>
      </p:sp>
      <p:pic>
        <p:nvPicPr>
          <p:cNvPr id="9" name="Tijdelijke aanduiding voor afbeelding 8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699" y="224477"/>
            <a:ext cx="5040000" cy="5040000"/>
          </a:xfrm>
        </p:spPr>
      </p:pic>
      <p:sp>
        <p:nvSpPr>
          <p:cNvPr id="11" name="Tekstvak 10"/>
          <p:cNvSpPr txBox="1"/>
          <p:nvPr/>
        </p:nvSpPr>
        <p:spPr>
          <a:xfrm>
            <a:off x="489043" y="5065267"/>
            <a:ext cx="4664151" cy="782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nl-NL" sz="1400" dirty="0">
                <a:latin typeface="Verdana" pitchFamily="34" charset="0"/>
              </a:rPr>
              <a:t>Met de snorharen van een hond kan hij voelen. Ze helpen hem om de weg te vinden bij weinig licht of bij smalle doorgangetjes. Belangrijk dus!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29300" y="6275069"/>
            <a:ext cx="284607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200" dirty="0" err="1">
                <a:latin typeface="Verdana" pitchFamily="34" charset="0"/>
              </a:rPr>
              <a:t>Bron</a:t>
            </a:r>
            <a:r>
              <a:rPr lang="en-GB" sz="1200" dirty="0">
                <a:latin typeface="Verdana" pitchFamily="34" charset="0"/>
              </a:rPr>
              <a:t> </a:t>
            </a:r>
            <a:r>
              <a:rPr lang="en-GB" sz="1200" dirty="0" err="1">
                <a:latin typeface="Verdana" pitchFamily="34" charset="0"/>
              </a:rPr>
              <a:t>foto</a:t>
            </a:r>
            <a:r>
              <a:rPr lang="en-GB" sz="1200" dirty="0">
                <a:latin typeface="Verdana" pitchFamily="34" charset="0"/>
              </a:rPr>
              <a:t>: Ruben Smit</a:t>
            </a:r>
          </a:p>
        </p:txBody>
      </p:sp>
    </p:spTree>
    <p:extLst>
      <p:ext uri="{BB962C8B-B14F-4D97-AF65-F5344CB8AC3E}">
        <p14:creationId xmlns:p14="http://schemas.microsoft.com/office/powerpoint/2010/main" val="27362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0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93200" y="230188"/>
            <a:ext cx="3718405" cy="831576"/>
          </a:xfrm>
        </p:spPr>
        <p:txBody>
          <a:bodyPr/>
          <a:lstStyle/>
          <a:p>
            <a:r>
              <a:rPr lang="nl-NL" dirty="0"/>
              <a:t>Vraag 4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7"/>
          </p:nvPr>
        </p:nvSpPr>
        <p:spPr>
          <a:xfrm>
            <a:off x="406401" y="1917700"/>
            <a:ext cx="3225799" cy="1344799"/>
          </a:xfrm>
        </p:spPr>
        <p:txBody>
          <a:bodyPr/>
          <a:lstStyle/>
          <a:p>
            <a:r>
              <a:rPr lang="nl-NL" dirty="0"/>
              <a:t>Een hond gaat alleen op zijn rug liggen als hij wil spelen.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9</a:t>
            </a:fld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 rot="20531198">
            <a:off x="668509" y="3864033"/>
            <a:ext cx="1198548" cy="5924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br>
              <a:rPr lang="nl-NL" sz="3000" dirty="0">
                <a:latin typeface="Verdana" pitchFamily="34" charset="0"/>
              </a:rPr>
            </a:br>
            <a:r>
              <a:rPr lang="nl-NL" sz="3000" dirty="0">
                <a:latin typeface="Verdana" pitchFamily="34" charset="0"/>
              </a:rPr>
              <a:t>NEE! </a:t>
            </a:r>
          </a:p>
        </p:txBody>
      </p:sp>
      <p:pic>
        <p:nvPicPr>
          <p:cNvPr id="9" name="Tijdelijke aanduiding voor afbeelding 8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699" y="224477"/>
            <a:ext cx="5040000" cy="5040000"/>
          </a:xfrm>
        </p:spPr>
      </p:pic>
      <p:sp>
        <p:nvSpPr>
          <p:cNvPr id="11" name="Tekstvak 10"/>
          <p:cNvSpPr txBox="1"/>
          <p:nvPr/>
        </p:nvSpPr>
        <p:spPr>
          <a:xfrm>
            <a:off x="416051" y="5006879"/>
            <a:ext cx="4664151" cy="1013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nl-NL" sz="1400" dirty="0">
                <a:latin typeface="Verdana" pitchFamily="34" charset="0"/>
              </a:rPr>
              <a:t>Net als bij wolven is er bij honden een ‘rangorde’: wie is de baas over wie? Als een hond op zijn rug gaat liggen zegt hij: ‘Oké, jij bent mij de baas. Ik wil niet met jou vechten.’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29300" y="6275069"/>
            <a:ext cx="284607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200" dirty="0" err="1">
                <a:latin typeface="Verdana" pitchFamily="34" charset="0"/>
              </a:rPr>
              <a:t>Bron</a:t>
            </a:r>
            <a:r>
              <a:rPr lang="en-GB" sz="1200" dirty="0">
                <a:latin typeface="Verdana" pitchFamily="34" charset="0"/>
              </a:rPr>
              <a:t> </a:t>
            </a:r>
            <a:r>
              <a:rPr lang="en-GB" sz="1200" dirty="0" err="1">
                <a:latin typeface="Verdana" pitchFamily="34" charset="0"/>
              </a:rPr>
              <a:t>foto</a:t>
            </a:r>
            <a:r>
              <a:rPr lang="en-GB" sz="1200" dirty="0">
                <a:latin typeface="Verdana" pitchFamily="34" charset="0"/>
              </a:rPr>
              <a:t>: Joanne van der Borg</a:t>
            </a:r>
          </a:p>
        </p:txBody>
      </p:sp>
    </p:spTree>
    <p:extLst>
      <p:ext uri="{BB962C8B-B14F-4D97-AF65-F5344CB8AC3E}">
        <p14:creationId xmlns:p14="http://schemas.microsoft.com/office/powerpoint/2010/main" val="27362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0" grpId="0" animBg="1"/>
      <p:bldP spid="11" grpId="0"/>
    </p:bldLst>
  </p:timing>
</p:sld>
</file>

<file path=ppt/theme/theme1.xml><?xml version="1.0" encoding="utf-8"?>
<a:theme xmlns:a="http://schemas.openxmlformats.org/drawingml/2006/main" name="Wageningen UR">
  <a:themeElements>
    <a:clrScheme name="Wageningen UR witte achtergrond">
      <a:dk1>
        <a:srgbClr val="005172"/>
      </a:dk1>
      <a:lt1>
        <a:srgbClr val="FFFFFF"/>
      </a:lt1>
      <a:dk2>
        <a:srgbClr val="34B233"/>
      </a:dk2>
      <a:lt2>
        <a:srgbClr val="005172"/>
      </a:lt2>
      <a:accent1>
        <a:srgbClr val="519FD7"/>
      </a:accent1>
      <a:accent2>
        <a:srgbClr val="A59D95"/>
      </a:accent2>
      <a:accent3>
        <a:srgbClr val="D5D2CA"/>
      </a:accent3>
      <a:accent4>
        <a:srgbClr val="FF7900"/>
      </a:accent4>
      <a:accent5>
        <a:srgbClr val="00549F"/>
      </a:accent5>
      <a:accent6>
        <a:srgbClr val="000000"/>
      </a:accent6>
      <a:hlink>
        <a:srgbClr val="00549F"/>
      </a:hlink>
      <a:folHlink>
        <a:srgbClr val="000000"/>
      </a:folHlink>
    </a:clrScheme>
    <a:fontScheme name="Wageningen U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<a:prstTxWarp prst="textNoShape">
          <a:avLst/>
        </a:prstTxWarp>
        <a:spAutoFit/>
      </a:bodyPr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ts val="1800"/>
          </a:lnSpc>
          <a:defRPr sz="1400" dirty="0" err="1" smtClean="0">
            <a:latin typeface="Verdan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2585</TotalTime>
  <Words>709</Words>
  <Application>Microsoft Office PowerPoint</Application>
  <PresentationFormat>Diavoorstelling (4:3)</PresentationFormat>
  <Paragraphs>85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3" baseType="lpstr">
      <vt:lpstr>Arial</vt:lpstr>
      <vt:lpstr>Calibri</vt:lpstr>
      <vt:lpstr>Verdana</vt:lpstr>
      <vt:lpstr>Wingdings</vt:lpstr>
      <vt:lpstr>Wageningen UR</vt:lpstr>
      <vt:lpstr>Dat doet hij normaal nooit!</vt:lpstr>
      <vt:lpstr>Heb jij een hond?</vt:lpstr>
      <vt:lpstr>Wist jij …</vt:lpstr>
      <vt:lpstr>Aan de universiteit in Wageningen…</vt:lpstr>
      <vt:lpstr>Wat weet jij al over honden?</vt:lpstr>
      <vt:lpstr>Vraag 1</vt:lpstr>
      <vt:lpstr>Vraag 2</vt:lpstr>
      <vt:lpstr>Vraag 3</vt:lpstr>
      <vt:lpstr>Vraag 4</vt:lpstr>
      <vt:lpstr>Vraag 5</vt:lpstr>
      <vt:lpstr>Vraag 6</vt:lpstr>
      <vt:lpstr>Vraag 7</vt:lpstr>
      <vt:lpstr>Vraag 8</vt:lpstr>
      <vt:lpstr>Hoeveel punten had jij?</vt:lpstr>
      <vt:lpstr>Denkvraag</vt:lpstr>
      <vt:lpstr>Wat weet je nog niet over honden?  Ga zelf op onderzoek.</vt:lpstr>
      <vt:lpstr>Bedenk een onderzoeksvraag.</vt:lpstr>
      <vt:lpstr>Wat kunnen andere mensen leren van jullie onderzoek?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Martin Brinkman</dc:creator>
  <cp:lastModifiedBy>Sarina van der Molen</cp:lastModifiedBy>
  <cp:revision>315</cp:revision>
  <dcterms:created xsi:type="dcterms:W3CDTF">2011-09-29T08:30:03Z</dcterms:created>
  <dcterms:modified xsi:type="dcterms:W3CDTF">2022-07-07T15:15:07Z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_Template">
    <vt:lpwstr>WHNL.pptx</vt:lpwstr>
  </property>
</Properties>
</file>